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0" d="100"/>
          <a:sy n="60"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2935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drive.google.com/file/d/1U8CHK_ye5jmcuYEeIOYIYcMzK2ooqLUV/view"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0"/>
            <a:ext cx="14630400" cy="8229600"/>
          </a:xfrm>
          <a:prstGeom prst="rect">
            <a:avLst/>
          </a:prstGeom>
          <a:solidFill>
            <a:srgbClr val="FDFAF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836063"/>
            <a:ext cx="7477601" cy="2874645"/>
          </a:xfrm>
          <a:prstGeom prst="rect">
            <a:avLst/>
          </a:prstGeom>
          <a:noFill/>
          <a:ln/>
        </p:spPr>
        <p:txBody>
          <a:bodyPr wrap="square" rtlCol="0" anchor="t"/>
          <a:lstStyle/>
          <a:p>
            <a:pPr marL="0" indent="0">
              <a:lnSpc>
                <a:spcPts val="7545"/>
              </a:lnSpc>
              <a:buNone/>
            </a:pPr>
            <a:r>
              <a:rPr lang="en-US" sz="6036" b="1" kern="0" spc="-181" dirty="0">
                <a:solidFill>
                  <a:srgbClr val="591CE6"/>
                </a:solidFill>
                <a:latin typeface="p22-mackinac-pro" pitchFamily="34" charset="0"/>
                <a:ea typeface="p22-mackinac-pro" pitchFamily="34" charset="-122"/>
                <a:cs typeface="p22-mackinac-pro" pitchFamily="34" charset="-120"/>
              </a:rPr>
              <a:t>Health Data Analysis for Future Preparation</a:t>
            </a:r>
            <a:endParaRPr lang="en-US" sz="6036" dirty="0"/>
          </a:p>
        </p:txBody>
      </p:sp>
      <p:sp>
        <p:nvSpPr>
          <p:cNvPr id="6" name="Text 3"/>
          <p:cNvSpPr/>
          <p:nvPr/>
        </p:nvSpPr>
        <p:spPr>
          <a:xfrm>
            <a:off x="833199" y="5043964"/>
            <a:ext cx="7477601"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Insights from Heart Disease Diagnostic Database. Presented by Shivam Singh Raghuvanshi on 17-May-2024.</a:t>
            </a:r>
            <a:endParaRPr lang="en-US" sz="1750" dirty="0"/>
          </a:p>
        </p:txBody>
      </p:sp>
      <p:sp>
        <p:nvSpPr>
          <p:cNvPr id="7" name="Shape 4"/>
          <p:cNvSpPr/>
          <p:nvPr/>
        </p:nvSpPr>
        <p:spPr>
          <a:xfrm>
            <a:off x="833199" y="6021348"/>
            <a:ext cx="355402" cy="355402"/>
          </a:xfrm>
          <a:prstGeom prst="roundRect">
            <a:avLst>
              <a:gd name="adj" fmla="val 25726039"/>
            </a:avLst>
          </a:prstGeom>
          <a:noFill/>
          <a:ln w="7620">
            <a:solidFill>
              <a:srgbClr val="FFFFFF"/>
            </a:solidFill>
            <a:prstDash val="solid"/>
          </a:ln>
        </p:spPr>
        <p:txBody>
          <a:bodyPr/>
          <a:lstStyle/>
          <a:p>
            <a:endParaRPr lang="en-US"/>
          </a:p>
        </p:txBody>
      </p:sp>
      <p:pic>
        <p:nvPicPr>
          <p:cNvPr id="8" name="Image 1" descr="preencoded.png"/>
          <p:cNvPicPr>
            <a:picLocks noChangeAspect="1"/>
          </p:cNvPicPr>
          <p:nvPr/>
        </p:nvPicPr>
        <p:blipFill>
          <a:blip r:embed="rId4"/>
          <a:stretch>
            <a:fillRect/>
          </a:stretch>
        </p:blipFill>
        <p:spPr>
          <a:xfrm>
            <a:off x="840819" y="6028968"/>
            <a:ext cx="340162" cy="340162"/>
          </a:xfrm>
          <a:prstGeom prst="rect">
            <a:avLst/>
          </a:prstGeom>
        </p:spPr>
      </p:pic>
      <p:sp>
        <p:nvSpPr>
          <p:cNvPr id="9" name="Text 5"/>
          <p:cNvSpPr/>
          <p:nvPr/>
        </p:nvSpPr>
        <p:spPr>
          <a:xfrm>
            <a:off x="1299686" y="6004679"/>
            <a:ext cx="3947755" cy="388858"/>
          </a:xfrm>
          <a:prstGeom prst="rect">
            <a:avLst/>
          </a:prstGeom>
          <a:noFill/>
          <a:ln/>
        </p:spPr>
        <p:txBody>
          <a:bodyPr wrap="none" rtlCol="0" anchor="t"/>
          <a:lstStyle/>
          <a:p>
            <a:pPr marL="0" indent="0" algn="l">
              <a:lnSpc>
                <a:spcPts val="3062"/>
              </a:lnSpc>
              <a:buNone/>
            </a:pPr>
            <a:r>
              <a:rPr lang="en-US" sz="2187" b="1" dirty="0">
                <a:solidFill>
                  <a:srgbClr val="272525"/>
                </a:solidFill>
                <a:latin typeface="Eudoxus Sans" pitchFamily="34" charset="0"/>
                <a:ea typeface="Eudoxus Sans" pitchFamily="34" charset="-122"/>
                <a:cs typeface="Eudoxus Sans" pitchFamily="34" charset="-120"/>
              </a:rPr>
              <a:t>by Shivam Singh Raghuvanshi</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0"/>
            <a:ext cx="14630400" cy="8229600"/>
          </a:xfrm>
          <a:prstGeom prst="rect">
            <a:avLst/>
          </a:prstGeom>
          <a:solidFill>
            <a:srgbClr val="FDFAF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685562"/>
            <a:ext cx="5554980"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Findings and Insights</a:t>
            </a:r>
            <a:endParaRPr lang="en-US" sz="4374" dirty="0"/>
          </a:p>
        </p:txBody>
      </p:sp>
      <p:sp>
        <p:nvSpPr>
          <p:cNvPr id="6" name="Text 3"/>
          <p:cNvSpPr/>
          <p:nvPr/>
        </p:nvSpPr>
        <p:spPr>
          <a:xfrm>
            <a:off x="833199" y="1713190"/>
            <a:ext cx="7477601" cy="1421606"/>
          </a:xfrm>
          <a:prstGeom prst="rect">
            <a:avLst/>
          </a:prstGeom>
          <a:noFill/>
          <a:ln/>
        </p:spPr>
        <p:txBody>
          <a:bodyPr wrap="square" rtlCol="0" anchor="t"/>
          <a:lstStyle/>
          <a:p>
            <a:pPr marL="0" indent="0">
              <a:lnSpc>
                <a:spcPts val="2799"/>
              </a:lnSpc>
              <a:buNone/>
            </a:pPr>
            <a:r>
              <a:rPr lang="en-US" sz="1750" b="1" dirty="0">
                <a:solidFill>
                  <a:srgbClr val="272525"/>
                </a:solidFill>
                <a:latin typeface="Eudoxus Sans" pitchFamily="34" charset="0"/>
                <a:ea typeface="Eudoxus Sans" pitchFamily="34" charset="-122"/>
                <a:cs typeface="Eudoxus Sans" pitchFamily="34" charset="-120"/>
              </a:rPr>
              <a:t>Key Observations:</a:t>
            </a:r>
            <a:r>
              <a:rPr lang="en-US" sz="1750" dirty="0">
                <a:solidFill>
                  <a:srgbClr val="272525"/>
                </a:solidFill>
                <a:latin typeface="Eudoxus Sans" pitchFamily="34" charset="0"/>
                <a:ea typeface="Eudoxus Sans" pitchFamily="34" charset="-122"/>
                <a:cs typeface="Eudoxus Sans" pitchFamily="34" charset="-120"/>
              </a:rPr>
              <a:t> The analysis revealed significant disparities in heart disease prevalence between genders and across age groups. Men exhibited notably higher rates of heart disease compared to women, while the risk escalated substantially with increasing age.</a:t>
            </a:r>
            <a:endParaRPr lang="en-US" sz="1750" dirty="0"/>
          </a:p>
        </p:txBody>
      </p:sp>
      <p:sp>
        <p:nvSpPr>
          <p:cNvPr id="7" name="Text 4"/>
          <p:cNvSpPr/>
          <p:nvPr/>
        </p:nvSpPr>
        <p:spPr>
          <a:xfrm>
            <a:off x="833199" y="3384709"/>
            <a:ext cx="7477601" cy="1777008"/>
          </a:xfrm>
          <a:prstGeom prst="rect">
            <a:avLst/>
          </a:prstGeom>
          <a:noFill/>
          <a:ln/>
        </p:spPr>
        <p:txBody>
          <a:bodyPr wrap="square" rtlCol="0" anchor="t"/>
          <a:lstStyle/>
          <a:p>
            <a:pPr marL="0" indent="0">
              <a:lnSpc>
                <a:spcPts val="2799"/>
              </a:lnSpc>
              <a:buNone/>
            </a:pPr>
            <a:r>
              <a:rPr lang="en-US" sz="1750" b="1" dirty="0">
                <a:solidFill>
                  <a:srgbClr val="272525"/>
                </a:solidFill>
                <a:latin typeface="Eudoxus Sans" pitchFamily="34" charset="0"/>
                <a:ea typeface="Eudoxus Sans" pitchFamily="34" charset="-122"/>
                <a:cs typeface="Eudoxus Sans" pitchFamily="34" charset="-120"/>
              </a:rPr>
              <a:t>Actionable Insights:</a:t>
            </a:r>
            <a:r>
              <a:rPr lang="en-US" sz="1750" dirty="0">
                <a:solidFill>
                  <a:srgbClr val="272525"/>
                </a:solidFill>
                <a:latin typeface="Eudoxus Sans" pitchFamily="34" charset="0"/>
                <a:ea typeface="Eudoxus Sans" pitchFamily="34" charset="-122"/>
                <a:cs typeface="Eudoxus Sans" pitchFamily="34" charset="-120"/>
              </a:rPr>
              <a:t> These findings underscore the need for targeted healthcare policies and preventive strategies that address gender-specific and age-related risk factors. Tailored screening programs, educational campaigns, and lifestyle interventions could help mitigate the burden of heart disease.</a:t>
            </a:r>
            <a:endParaRPr lang="en-US" sz="1750" dirty="0"/>
          </a:p>
        </p:txBody>
      </p:sp>
      <p:sp>
        <p:nvSpPr>
          <p:cNvPr id="8" name="Text 5"/>
          <p:cNvSpPr/>
          <p:nvPr/>
        </p:nvSpPr>
        <p:spPr>
          <a:xfrm>
            <a:off x="833199" y="5411629"/>
            <a:ext cx="7477601" cy="2132409"/>
          </a:xfrm>
          <a:prstGeom prst="rect">
            <a:avLst/>
          </a:prstGeom>
          <a:noFill/>
          <a:ln/>
        </p:spPr>
        <p:txBody>
          <a:bodyPr wrap="square" rtlCol="0" anchor="t"/>
          <a:lstStyle/>
          <a:p>
            <a:pPr marL="0" indent="0">
              <a:lnSpc>
                <a:spcPts val="2799"/>
              </a:lnSpc>
              <a:buNone/>
            </a:pPr>
            <a:r>
              <a:rPr lang="en-US" sz="1750" b="1" dirty="0">
                <a:solidFill>
                  <a:srgbClr val="272525"/>
                </a:solidFill>
                <a:latin typeface="Eudoxus Sans" pitchFamily="34" charset="0"/>
                <a:ea typeface="Eudoxus Sans" pitchFamily="34" charset="-122"/>
                <a:cs typeface="Eudoxus Sans" pitchFamily="34" charset="-120"/>
              </a:rPr>
              <a:t>Future Work:</a:t>
            </a:r>
            <a:r>
              <a:rPr lang="en-US" sz="1750" dirty="0">
                <a:solidFill>
                  <a:srgbClr val="272525"/>
                </a:solidFill>
                <a:latin typeface="Eudoxus Sans" pitchFamily="34" charset="0"/>
                <a:ea typeface="Eudoxus Sans" pitchFamily="34" charset="-122"/>
                <a:cs typeface="Eudoxus Sans" pitchFamily="34" charset="-120"/>
              </a:rPr>
              <a:t> Further research is warranted to explore the underlying causes of the observed patterns, such as biological, behavioral, and environmental influences. Expanding the data collection to include additional demographic and clinical factors could provide deeper insights and inform more comprehensive prevention and treatment approaches.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0"/>
            <a:ext cx="14630400" cy="8229600"/>
          </a:xfrm>
          <a:prstGeom prst="rect">
            <a:avLst/>
          </a:prstGeom>
          <a:solidFill>
            <a:srgbClr val="FDFAF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3113603"/>
            <a:ext cx="7477601" cy="958215"/>
          </a:xfrm>
          <a:prstGeom prst="rect">
            <a:avLst/>
          </a:prstGeom>
          <a:noFill/>
          <a:ln/>
        </p:spPr>
        <p:txBody>
          <a:bodyPr wrap="none" rtlCol="0" anchor="t"/>
          <a:lstStyle/>
          <a:p>
            <a:pPr marL="0" indent="0">
              <a:lnSpc>
                <a:spcPts val="7545"/>
              </a:lnSpc>
              <a:buNone/>
            </a:pPr>
            <a:r>
              <a:rPr lang="en-US" sz="6036" b="1" kern="0" spc="-181" dirty="0">
                <a:solidFill>
                  <a:srgbClr val="591CE6"/>
                </a:solidFill>
                <a:latin typeface="p22-mackinac-pro" pitchFamily="34" charset="0"/>
                <a:ea typeface="p22-mackinac-pro" pitchFamily="34" charset="-122"/>
                <a:cs typeface="p22-mackinac-pro" pitchFamily="34" charset="-120"/>
              </a:rPr>
              <a:t>Thank You</a:t>
            </a:r>
            <a:endParaRPr lang="en-US" sz="6036" dirty="0"/>
          </a:p>
        </p:txBody>
      </p:sp>
      <p:sp>
        <p:nvSpPr>
          <p:cNvPr id="6" name="Text 3"/>
          <p:cNvSpPr/>
          <p:nvPr/>
        </p:nvSpPr>
        <p:spPr>
          <a:xfrm>
            <a:off x="833199" y="4405074"/>
            <a:ext cx="7477601"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 appreciate your time and attention throughout this presentation on health data analysis for future preparation.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0"/>
            <a:ext cx="14630400" cy="8229600"/>
          </a:xfrm>
          <a:prstGeom prst="rect">
            <a:avLst/>
          </a:prstGeom>
          <a:solidFill>
            <a:srgbClr val="FDFAF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10980420" y="0"/>
            <a:ext cx="3657600" cy="8229600"/>
          </a:xfrm>
          <a:prstGeom prst="rect">
            <a:avLst/>
          </a:prstGeom>
        </p:spPr>
      </p:pic>
      <p:sp>
        <p:nvSpPr>
          <p:cNvPr id="5" name="Text 2"/>
          <p:cNvSpPr/>
          <p:nvPr/>
        </p:nvSpPr>
        <p:spPr>
          <a:xfrm>
            <a:off x="833199" y="2018348"/>
            <a:ext cx="5554980"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Problem Statement</a:t>
            </a:r>
            <a:endParaRPr lang="en-US" sz="4374" dirty="0"/>
          </a:p>
        </p:txBody>
      </p:sp>
      <p:sp>
        <p:nvSpPr>
          <p:cNvPr id="6" name="Text 3"/>
          <p:cNvSpPr/>
          <p:nvPr/>
        </p:nvSpPr>
        <p:spPr>
          <a:xfrm>
            <a:off x="833199" y="3045976"/>
            <a:ext cx="930640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The objective of this analysis is to understand health and medical data, with a focus on heart disease rates by gender and age. This is crucial for devising preventive measures and allocating resources effectively in preparation for future health crises.</a:t>
            </a:r>
            <a:endParaRPr lang="en-US" sz="1750" dirty="0"/>
          </a:p>
        </p:txBody>
      </p:sp>
      <p:sp>
        <p:nvSpPr>
          <p:cNvPr id="7" name="Shape 4"/>
          <p:cNvSpPr/>
          <p:nvPr/>
        </p:nvSpPr>
        <p:spPr>
          <a:xfrm>
            <a:off x="833199" y="4539734"/>
            <a:ext cx="499943" cy="499943"/>
          </a:xfrm>
          <a:prstGeom prst="roundRect">
            <a:avLst>
              <a:gd name="adj" fmla="val 20000"/>
            </a:avLst>
          </a:prstGeom>
          <a:solidFill>
            <a:srgbClr val="E0D7F4"/>
          </a:solidFill>
          <a:ln w="7620">
            <a:solidFill>
              <a:srgbClr val="C6BDDA"/>
            </a:solidFill>
            <a:prstDash val="solid"/>
          </a:ln>
        </p:spPr>
        <p:txBody>
          <a:bodyPr/>
          <a:lstStyle/>
          <a:p>
            <a:endParaRPr lang="en-US"/>
          </a:p>
        </p:txBody>
      </p:sp>
      <p:sp>
        <p:nvSpPr>
          <p:cNvPr id="8" name="Text 5"/>
          <p:cNvSpPr/>
          <p:nvPr/>
        </p:nvSpPr>
        <p:spPr>
          <a:xfrm>
            <a:off x="1020485" y="4581406"/>
            <a:ext cx="125373"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9" name="Text 6"/>
          <p:cNvSpPr/>
          <p:nvPr/>
        </p:nvSpPr>
        <p:spPr>
          <a:xfrm>
            <a:off x="1910715" y="4612005"/>
            <a:ext cx="8228886"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272525"/>
                </a:solidFill>
                <a:latin typeface="Eudoxus Sans" pitchFamily="34" charset="0"/>
                <a:ea typeface="Eudoxus Sans" pitchFamily="34" charset="-122"/>
                <a:cs typeface="Eudoxus Sans" pitchFamily="34" charset="-120"/>
              </a:rPr>
              <a:t>Analyze health and medical data</a:t>
            </a:r>
            <a:r>
              <a:rPr lang="en-US" sz="1750" dirty="0">
                <a:solidFill>
                  <a:srgbClr val="272525"/>
                </a:solidFill>
                <a:latin typeface="Eudoxus Sans" pitchFamily="34" charset="0"/>
                <a:ea typeface="Eudoxus Sans" pitchFamily="34" charset="-122"/>
                <a:cs typeface="Eudoxus Sans" pitchFamily="34" charset="-120"/>
              </a:rPr>
              <a:t> to prepare for future health crises</a:t>
            </a:r>
            <a:endParaRPr lang="en-US" sz="1750" dirty="0"/>
          </a:p>
        </p:txBody>
      </p:sp>
      <p:sp>
        <p:nvSpPr>
          <p:cNvPr id="10" name="Text 7"/>
          <p:cNvSpPr/>
          <p:nvPr/>
        </p:nvSpPr>
        <p:spPr>
          <a:xfrm>
            <a:off x="1910715" y="5056227"/>
            <a:ext cx="8228886"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272525"/>
                </a:solidFill>
                <a:latin typeface="Eudoxus Sans" pitchFamily="34" charset="0"/>
                <a:ea typeface="Eudoxus Sans" pitchFamily="34" charset="-122"/>
                <a:cs typeface="Eudoxus Sans" pitchFamily="34" charset="-120"/>
              </a:rPr>
              <a:t>Focus on heart disease rates</a:t>
            </a:r>
            <a:r>
              <a:rPr lang="en-US" sz="1750" dirty="0">
                <a:solidFill>
                  <a:srgbClr val="272525"/>
                </a:solidFill>
                <a:latin typeface="Eudoxus Sans" pitchFamily="34" charset="0"/>
                <a:ea typeface="Eudoxus Sans" pitchFamily="34" charset="-122"/>
                <a:cs typeface="Eudoxus Sans" pitchFamily="34" charset="-120"/>
              </a:rPr>
              <a:t> by gender and age</a:t>
            </a:r>
            <a:endParaRPr lang="en-US" sz="1750" dirty="0"/>
          </a:p>
        </p:txBody>
      </p:sp>
      <p:sp>
        <p:nvSpPr>
          <p:cNvPr id="11" name="Text 8"/>
          <p:cNvSpPr/>
          <p:nvPr/>
        </p:nvSpPr>
        <p:spPr>
          <a:xfrm>
            <a:off x="1910715" y="5500449"/>
            <a:ext cx="8228886"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272525"/>
                </a:solidFill>
                <a:latin typeface="Eudoxus Sans" pitchFamily="34" charset="0"/>
                <a:ea typeface="Eudoxus Sans" pitchFamily="34" charset="-122"/>
                <a:cs typeface="Eudoxus Sans" pitchFamily="34" charset="-120"/>
              </a:rPr>
              <a:t>Understand health trends</a:t>
            </a:r>
            <a:r>
              <a:rPr lang="en-US" sz="1750" dirty="0">
                <a:solidFill>
                  <a:srgbClr val="272525"/>
                </a:solidFill>
                <a:latin typeface="Eudoxus Sans" pitchFamily="34" charset="0"/>
                <a:ea typeface="Eudoxus Sans" pitchFamily="34" charset="-122"/>
                <a:cs typeface="Eudoxus Sans" pitchFamily="34" charset="-120"/>
              </a:rPr>
              <a:t> to inform preventive measures and resource allocation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0"/>
            <a:ext cx="14630400" cy="8229600"/>
          </a:xfrm>
          <a:prstGeom prst="rect">
            <a:avLst/>
          </a:prstGeom>
          <a:solidFill>
            <a:srgbClr val="FDFAF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90799" y="2187773"/>
            <a:ext cx="5554980"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Dataset Overview</a:t>
            </a:r>
            <a:endParaRPr lang="en-US" sz="4374" dirty="0"/>
          </a:p>
        </p:txBody>
      </p:sp>
      <p:sp>
        <p:nvSpPr>
          <p:cNvPr id="6" name="Shape 3"/>
          <p:cNvSpPr/>
          <p:nvPr/>
        </p:nvSpPr>
        <p:spPr>
          <a:xfrm>
            <a:off x="4490799" y="3393043"/>
            <a:ext cx="499943" cy="499943"/>
          </a:xfrm>
          <a:prstGeom prst="roundRect">
            <a:avLst>
              <a:gd name="adj" fmla="val 20000"/>
            </a:avLst>
          </a:prstGeom>
          <a:solidFill>
            <a:srgbClr val="E0D7F4"/>
          </a:solidFill>
          <a:ln w="7620">
            <a:solidFill>
              <a:srgbClr val="C6BDDA"/>
            </a:solidFill>
            <a:prstDash val="solid"/>
          </a:ln>
        </p:spPr>
        <p:txBody>
          <a:bodyPr/>
          <a:lstStyle/>
          <a:p>
            <a:endParaRPr lang="en-US"/>
          </a:p>
        </p:txBody>
      </p:sp>
      <p:sp>
        <p:nvSpPr>
          <p:cNvPr id="7" name="Text 4"/>
          <p:cNvSpPr/>
          <p:nvPr/>
        </p:nvSpPr>
        <p:spPr>
          <a:xfrm>
            <a:off x="4678085" y="3434715"/>
            <a:ext cx="125373"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8" name="Text 5"/>
          <p:cNvSpPr/>
          <p:nvPr/>
        </p:nvSpPr>
        <p:spPr>
          <a:xfrm>
            <a:off x="5568315" y="3465314"/>
            <a:ext cx="8228886"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272525"/>
                </a:solidFill>
                <a:latin typeface="Eudoxus Sans" pitchFamily="34" charset="0"/>
                <a:ea typeface="Eudoxus Sans" pitchFamily="34" charset="-122"/>
                <a:cs typeface="Eudoxus Sans" pitchFamily="34" charset="-120"/>
              </a:rPr>
              <a:t>Source:</a:t>
            </a:r>
            <a:r>
              <a:rPr lang="en-US" sz="1750" dirty="0">
                <a:solidFill>
                  <a:srgbClr val="272525"/>
                </a:solidFill>
                <a:latin typeface="Eudoxus Sans" pitchFamily="34" charset="0"/>
                <a:ea typeface="Eudoxus Sans" pitchFamily="34" charset="-122"/>
                <a:cs typeface="Eudoxus Sans" pitchFamily="34" charset="-120"/>
              </a:rPr>
              <a:t> Heart disease diagnostic database</a:t>
            </a:r>
            <a:endParaRPr lang="en-US" sz="1750" dirty="0"/>
          </a:p>
        </p:txBody>
      </p:sp>
      <p:sp>
        <p:nvSpPr>
          <p:cNvPr id="9" name="Text 6"/>
          <p:cNvSpPr/>
          <p:nvPr/>
        </p:nvSpPr>
        <p:spPr>
          <a:xfrm>
            <a:off x="5568315" y="3909536"/>
            <a:ext cx="8228886"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272525"/>
                </a:solidFill>
                <a:latin typeface="Eudoxus Sans" pitchFamily="34" charset="0"/>
                <a:ea typeface="Eudoxus Sans" pitchFamily="34" charset="-122"/>
                <a:cs typeface="Eudoxus Sans" pitchFamily="34" charset="-120"/>
              </a:rPr>
              <a:t>Link:</a:t>
            </a:r>
            <a:r>
              <a:rPr lang="en-US" sz="1750" dirty="0">
                <a:solidFill>
                  <a:srgbClr val="272525"/>
                </a:solidFill>
                <a:latin typeface="Eudoxus Sans" pitchFamily="34" charset="0"/>
                <a:ea typeface="Eudoxus Sans" pitchFamily="34" charset="-122"/>
                <a:cs typeface="Eudoxus Sans" pitchFamily="34" charset="-120"/>
              </a:rPr>
              <a:t> </a:t>
            </a:r>
            <a:r>
              <a:rPr lang="en-US" sz="1750" u="sng" dirty="0">
                <a:solidFill>
                  <a:srgbClr val="6237C8"/>
                </a:solidFill>
                <a:latin typeface="Eudoxus Sans" pitchFamily="34" charset="0"/>
                <a:ea typeface="Eudoxus Sans" pitchFamily="34" charset="-122"/>
                <a:cs typeface="Eudoxus Sans" pitchFamily="34" charset="-120"/>
                <a:hlinkClick r:id="rId4">
                  <a:extLst>
                    <a:ext uri="{A12FA001-AC4F-418D-AE19-62706E023703}">
                      <ahyp:hlinkClr xmlns:ahyp="http://schemas.microsoft.com/office/drawing/2018/hyperlinkcolor" val="tx"/>
                    </a:ext>
                  </a:extLst>
                </a:hlinkClick>
              </a:rPr>
              <a:t>Dataset Link</a:t>
            </a:r>
            <a:endParaRPr lang="en-US" sz="1750" dirty="0"/>
          </a:p>
        </p:txBody>
      </p:sp>
      <p:sp>
        <p:nvSpPr>
          <p:cNvPr id="10" name="Text 7"/>
          <p:cNvSpPr/>
          <p:nvPr/>
        </p:nvSpPr>
        <p:spPr>
          <a:xfrm>
            <a:off x="5568315" y="4353758"/>
            <a:ext cx="8228886"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272525"/>
                </a:solidFill>
                <a:latin typeface="Eudoxus Sans" pitchFamily="34" charset="0"/>
                <a:ea typeface="Eudoxus Sans" pitchFamily="34" charset="-122"/>
                <a:cs typeface="Eudoxus Sans" pitchFamily="34" charset="-120"/>
              </a:rPr>
              <a:t>Attributes:</a:t>
            </a:r>
            <a:endParaRPr lang="en-US" sz="1750" dirty="0"/>
          </a:p>
        </p:txBody>
      </p:sp>
      <p:sp>
        <p:nvSpPr>
          <p:cNvPr id="11" name="Text 8"/>
          <p:cNvSpPr/>
          <p:nvPr/>
        </p:nvSpPr>
        <p:spPr>
          <a:xfrm>
            <a:off x="5568315" y="4797981"/>
            <a:ext cx="8228886"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Heart disease rates</a:t>
            </a:r>
            <a:endParaRPr lang="en-US" sz="1750" dirty="0"/>
          </a:p>
        </p:txBody>
      </p:sp>
      <p:sp>
        <p:nvSpPr>
          <p:cNvPr id="12" name="Text 9"/>
          <p:cNvSpPr/>
          <p:nvPr/>
        </p:nvSpPr>
        <p:spPr>
          <a:xfrm>
            <a:off x="5568315" y="5242203"/>
            <a:ext cx="8228886"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Gender</a:t>
            </a:r>
            <a:endParaRPr lang="en-US" sz="1750" dirty="0"/>
          </a:p>
        </p:txBody>
      </p:sp>
      <p:sp>
        <p:nvSpPr>
          <p:cNvPr id="13" name="Text 10"/>
          <p:cNvSpPr/>
          <p:nvPr/>
        </p:nvSpPr>
        <p:spPr>
          <a:xfrm>
            <a:off x="5568315" y="5686425"/>
            <a:ext cx="8228886"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Age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0"/>
            <a:ext cx="14630400" cy="8229600"/>
          </a:xfrm>
          <a:prstGeom prst="rect">
            <a:avLst/>
          </a:prstGeom>
          <a:solidFill>
            <a:srgbClr val="FDFAF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2205633"/>
          </a:xfrm>
          <a:prstGeom prst="rect">
            <a:avLst/>
          </a:prstGeom>
        </p:spPr>
      </p:pic>
      <p:sp>
        <p:nvSpPr>
          <p:cNvPr id="5" name="Text 2"/>
          <p:cNvSpPr/>
          <p:nvPr/>
        </p:nvSpPr>
        <p:spPr>
          <a:xfrm>
            <a:off x="3124438" y="2692122"/>
            <a:ext cx="4411266" cy="551378"/>
          </a:xfrm>
          <a:prstGeom prst="rect">
            <a:avLst/>
          </a:prstGeom>
          <a:noFill/>
          <a:ln/>
        </p:spPr>
        <p:txBody>
          <a:bodyPr wrap="none" rtlCol="0" anchor="t"/>
          <a:lstStyle/>
          <a:p>
            <a:pPr marL="0" indent="0">
              <a:lnSpc>
                <a:spcPts val="4342"/>
              </a:lnSpc>
              <a:buNone/>
            </a:pPr>
            <a:r>
              <a:rPr lang="en-US" sz="3473" b="1" kern="0" spc="-104" dirty="0">
                <a:solidFill>
                  <a:srgbClr val="591CE6"/>
                </a:solidFill>
                <a:latin typeface="p22-mackinac-pro" pitchFamily="34" charset="0"/>
                <a:ea typeface="p22-mackinac-pro" pitchFamily="34" charset="-122"/>
                <a:cs typeface="p22-mackinac-pro" pitchFamily="34" charset="-120"/>
              </a:rPr>
              <a:t>ETL Process</a:t>
            </a:r>
            <a:endParaRPr lang="en-US" sz="3473" dirty="0"/>
          </a:p>
        </p:txBody>
      </p:sp>
      <p:pic>
        <p:nvPicPr>
          <p:cNvPr id="6" name="Image 1" descr="preencoded.png"/>
          <p:cNvPicPr>
            <a:picLocks noChangeAspect="1"/>
          </p:cNvPicPr>
          <p:nvPr/>
        </p:nvPicPr>
        <p:blipFill>
          <a:blip r:embed="rId4"/>
          <a:stretch>
            <a:fillRect/>
          </a:stretch>
        </p:blipFill>
        <p:spPr>
          <a:xfrm>
            <a:off x="3124438" y="3508177"/>
            <a:ext cx="882253" cy="1411605"/>
          </a:xfrm>
          <a:prstGeom prst="rect">
            <a:avLst/>
          </a:prstGeom>
        </p:spPr>
      </p:pic>
      <p:sp>
        <p:nvSpPr>
          <p:cNvPr id="7" name="Text 3"/>
          <p:cNvSpPr/>
          <p:nvPr/>
        </p:nvSpPr>
        <p:spPr>
          <a:xfrm>
            <a:off x="4271367" y="3684627"/>
            <a:ext cx="2205633" cy="275749"/>
          </a:xfrm>
          <a:prstGeom prst="rect">
            <a:avLst/>
          </a:prstGeom>
          <a:noFill/>
          <a:ln/>
        </p:spPr>
        <p:txBody>
          <a:bodyPr wrap="none" rtlCol="0" anchor="t"/>
          <a:lstStyle/>
          <a:p>
            <a:pPr marL="0" indent="0" algn="l">
              <a:lnSpc>
                <a:spcPts val="2171"/>
              </a:lnSpc>
              <a:buNone/>
            </a:pPr>
            <a:r>
              <a:rPr lang="en-US" sz="1737" b="1" kern="0" spc="-52" dirty="0">
                <a:solidFill>
                  <a:srgbClr val="272525"/>
                </a:solidFill>
                <a:latin typeface="p22-mackinac-pro" pitchFamily="34" charset="0"/>
                <a:ea typeface="p22-mackinac-pro" pitchFamily="34" charset="-122"/>
                <a:cs typeface="p22-mackinac-pro" pitchFamily="34" charset="-120"/>
              </a:rPr>
              <a:t>Extract</a:t>
            </a:r>
            <a:endParaRPr lang="en-US" sz="1737" dirty="0"/>
          </a:p>
        </p:txBody>
      </p:sp>
      <p:sp>
        <p:nvSpPr>
          <p:cNvPr id="8" name="Text 4"/>
          <p:cNvSpPr/>
          <p:nvPr/>
        </p:nvSpPr>
        <p:spPr>
          <a:xfrm>
            <a:off x="4271367" y="4066222"/>
            <a:ext cx="7234476" cy="282297"/>
          </a:xfrm>
          <a:prstGeom prst="rect">
            <a:avLst/>
          </a:prstGeom>
          <a:noFill/>
          <a:ln/>
        </p:spPr>
        <p:txBody>
          <a:bodyPr wrap="none" rtlCol="0" anchor="t"/>
          <a:lstStyle/>
          <a:p>
            <a:pPr marL="0" indent="0" algn="l">
              <a:lnSpc>
                <a:spcPts val="2223"/>
              </a:lnSpc>
              <a:buNone/>
            </a:pPr>
            <a:r>
              <a:rPr lang="en-US" sz="1389" dirty="0">
                <a:solidFill>
                  <a:srgbClr val="272525"/>
                </a:solidFill>
                <a:latin typeface="Eudoxus Sans" pitchFamily="34" charset="0"/>
                <a:ea typeface="Eudoxus Sans" pitchFamily="34" charset="-122"/>
                <a:cs typeface="Eudoxus Sans" pitchFamily="34" charset="-120"/>
              </a:rPr>
              <a:t>Load dataset from provided link, ensure data integrity</a:t>
            </a:r>
            <a:endParaRPr lang="en-US" sz="1389" dirty="0"/>
          </a:p>
        </p:txBody>
      </p:sp>
      <p:pic>
        <p:nvPicPr>
          <p:cNvPr id="9" name="Image 2" descr="preencoded.png"/>
          <p:cNvPicPr>
            <a:picLocks noChangeAspect="1"/>
          </p:cNvPicPr>
          <p:nvPr/>
        </p:nvPicPr>
        <p:blipFill>
          <a:blip r:embed="rId5"/>
          <a:stretch>
            <a:fillRect/>
          </a:stretch>
        </p:blipFill>
        <p:spPr>
          <a:xfrm>
            <a:off x="3124438" y="4919782"/>
            <a:ext cx="882253" cy="1411605"/>
          </a:xfrm>
          <a:prstGeom prst="rect">
            <a:avLst/>
          </a:prstGeom>
        </p:spPr>
      </p:pic>
      <p:sp>
        <p:nvSpPr>
          <p:cNvPr id="10" name="Text 5"/>
          <p:cNvSpPr/>
          <p:nvPr/>
        </p:nvSpPr>
        <p:spPr>
          <a:xfrm>
            <a:off x="4271367" y="5096232"/>
            <a:ext cx="2205633" cy="275749"/>
          </a:xfrm>
          <a:prstGeom prst="rect">
            <a:avLst/>
          </a:prstGeom>
          <a:noFill/>
          <a:ln/>
        </p:spPr>
        <p:txBody>
          <a:bodyPr wrap="none" rtlCol="0" anchor="t"/>
          <a:lstStyle/>
          <a:p>
            <a:pPr marL="0" indent="0" algn="l">
              <a:lnSpc>
                <a:spcPts val="2171"/>
              </a:lnSpc>
              <a:buNone/>
            </a:pPr>
            <a:r>
              <a:rPr lang="en-US" sz="1737" b="1" kern="0" spc="-52" dirty="0">
                <a:solidFill>
                  <a:srgbClr val="272525"/>
                </a:solidFill>
                <a:latin typeface="p22-mackinac-pro" pitchFamily="34" charset="0"/>
                <a:ea typeface="p22-mackinac-pro" pitchFamily="34" charset="-122"/>
                <a:cs typeface="p22-mackinac-pro" pitchFamily="34" charset="-120"/>
              </a:rPr>
              <a:t>Transform</a:t>
            </a:r>
            <a:endParaRPr lang="en-US" sz="1737" dirty="0"/>
          </a:p>
        </p:txBody>
      </p:sp>
      <p:sp>
        <p:nvSpPr>
          <p:cNvPr id="11" name="Text 6"/>
          <p:cNvSpPr/>
          <p:nvPr/>
        </p:nvSpPr>
        <p:spPr>
          <a:xfrm>
            <a:off x="4271367" y="5477828"/>
            <a:ext cx="7234476" cy="282297"/>
          </a:xfrm>
          <a:prstGeom prst="rect">
            <a:avLst/>
          </a:prstGeom>
          <a:noFill/>
          <a:ln/>
        </p:spPr>
        <p:txBody>
          <a:bodyPr wrap="none" rtlCol="0" anchor="t"/>
          <a:lstStyle/>
          <a:p>
            <a:pPr marL="0" indent="0" algn="l">
              <a:lnSpc>
                <a:spcPts val="2223"/>
              </a:lnSpc>
              <a:buNone/>
            </a:pPr>
            <a:r>
              <a:rPr lang="en-US" sz="1389" dirty="0">
                <a:solidFill>
                  <a:srgbClr val="272525"/>
                </a:solidFill>
                <a:latin typeface="Eudoxus Sans" pitchFamily="34" charset="0"/>
                <a:ea typeface="Eudoxus Sans" pitchFamily="34" charset="-122"/>
                <a:cs typeface="Eudoxus Sans" pitchFamily="34" charset="-120"/>
              </a:rPr>
              <a:t>Clean and preprocess data, aggregate by gender and age</a:t>
            </a:r>
            <a:endParaRPr lang="en-US" sz="1389" dirty="0"/>
          </a:p>
        </p:txBody>
      </p:sp>
      <p:pic>
        <p:nvPicPr>
          <p:cNvPr id="12" name="Image 3" descr="preencoded.png"/>
          <p:cNvPicPr>
            <a:picLocks noChangeAspect="1"/>
          </p:cNvPicPr>
          <p:nvPr/>
        </p:nvPicPr>
        <p:blipFill>
          <a:blip r:embed="rId6"/>
          <a:stretch>
            <a:fillRect/>
          </a:stretch>
        </p:blipFill>
        <p:spPr>
          <a:xfrm>
            <a:off x="3124438" y="6331387"/>
            <a:ext cx="882253" cy="1411605"/>
          </a:xfrm>
          <a:prstGeom prst="rect">
            <a:avLst/>
          </a:prstGeom>
        </p:spPr>
      </p:pic>
      <p:sp>
        <p:nvSpPr>
          <p:cNvPr id="13" name="Text 7"/>
          <p:cNvSpPr/>
          <p:nvPr/>
        </p:nvSpPr>
        <p:spPr>
          <a:xfrm>
            <a:off x="4271367" y="6507837"/>
            <a:ext cx="2205633" cy="275749"/>
          </a:xfrm>
          <a:prstGeom prst="rect">
            <a:avLst/>
          </a:prstGeom>
          <a:noFill/>
          <a:ln/>
        </p:spPr>
        <p:txBody>
          <a:bodyPr wrap="none" rtlCol="0" anchor="t"/>
          <a:lstStyle/>
          <a:p>
            <a:pPr marL="0" indent="0" algn="l">
              <a:lnSpc>
                <a:spcPts val="2171"/>
              </a:lnSpc>
              <a:buNone/>
            </a:pPr>
            <a:r>
              <a:rPr lang="en-US" sz="1737" b="1" kern="0" spc="-52" dirty="0">
                <a:solidFill>
                  <a:srgbClr val="272525"/>
                </a:solidFill>
                <a:latin typeface="p22-mackinac-pro" pitchFamily="34" charset="0"/>
                <a:ea typeface="p22-mackinac-pro" pitchFamily="34" charset="-122"/>
                <a:cs typeface="p22-mackinac-pro" pitchFamily="34" charset="-120"/>
              </a:rPr>
              <a:t>Load</a:t>
            </a:r>
            <a:endParaRPr lang="en-US" sz="1737" dirty="0"/>
          </a:p>
        </p:txBody>
      </p:sp>
      <p:sp>
        <p:nvSpPr>
          <p:cNvPr id="14" name="Text 8"/>
          <p:cNvSpPr/>
          <p:nvPr/>
        </p:nvSpPr>
        <p:spPr>
          <a:xfrm>
            <a:off x="4271367" y="6889433"/>
            <a:ext cx="7234476" cy="282297"/>
          </a:xfrm>
          <a:prstGeom prst="rect">
            <a:avLst/>
          </a:prstGeom>
          <a:noFill/>
          <a:ln/>
        </p:spPr>
        <p:txBody>
          <a:bodyPr wrap="none" rtlCol="0" anchor="t"/>
          <a:lstStyle/>
          <a:p>
            <a:pPr marL="0" indent="0" algn="l">
              <a:lnSpc>
                <a:spcPts val="2223"/>
              </a:lnSpc>
              <a:buNone/>
            </a:pPr>
            <a:r>
              <a:rPr lang="en-US" sz="1389" dirty="0">
                <a:solidFill>
                  <a:srgbClr val="272525"/>
                </a:solidFill>
                <a:latin typeface="Eudoxus Sans" pitchFamily="34" charset="0"/>
                <a:ea typeface="Eudoxus Sans" pitchFamily="34" charset="-122"/>
                <a:cs typeface="Eudoxus Sans" pitchFamily="34" charset="-120"/>
              </a:rPr>
              <a:t>Store transformed data for analysis and visualization</a:t>
            </a:r>
            <a:endParaRPr lang="en-US" sz="138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0"/>
            <a:ext cx="14630400" cy="8229600"/>
          </a:xfrm>
          <a:prstGeom prst="rect">
            <a:avLst/>
          </a:prstGeom>
          <a:solidFill>
            <a:srgbClr val="FDFAF7"/>
          </a:solidFill>
          <a:ln/>
        </p:spPr>
        <p:txBody>
          <a:bodyPr/>
          <a:lstStyle/>
          <a:p>
            <a:endParaRPr lang="en-US"/>
          </a:p>
        </p:txBody>
      </p:sp>
      <p:sp>
        <p:nvSpPr>
          <p:cNvPr id="4" name="Text 2"/>
          <p:cNvSpPr/>
          <p:nvPr/>
        </p:nvSpPr>
        <p:spPr>
          <a:xfrm>
            <a:off x="2037993" y="2111858"/>
            <a:ext cx="5554980" cy="694373"/>
          </a:xfrm>
          <a:prstGeom prst="rect">
            <a:avLst/>
          </a:prstGeom>
          <a:noFill/>
          <a:ln/>
        </p:spPr>
        <p:txBody>
          <a:bodyPr wrap="none" rtlCol="0" anchor="t"/>
          <a:lstStyle/>
          <a:p>
            <a:pPr marL="0" indent="0">
              <a:lnSpc>
                <a:spcPts val="5468"/>
              </a:lnSpc>
              <a:buNone/>
            </a:pPr>
            <a:r>
              <a:rPr lang="en-US" sz="4800" b="1" kern="0" spc="-131" dirty="0">
                <a:solidFill>
                  <a:srgbClr val="591CE6"/>
                </a:solidFill>
                <a:latin typeface="p22-mackinac-pro" pitchFamily="34" charset="0"/>
                <a:ea typeface="p22-mackinac-pro" pitchFamily="34" charset="-122"/>
                <a:cs typeface="p22-mackinac-pro" pitchFamily="34" charset="-120"/>
              </a:rPr>
              <a:t>Tools and Techniques</a:t>
            </a:r>
            <a:endParaRPr lang="en-US" sz="4800" dirty="0"/>
          </a:p>
        </p:txBody>
      </p:sp>
      <p:sp>
        <p:nvSpPr>
          <p:cNvPr id="15" name="Rectangle: Rounded Corners 14">
            <a:extLst>
              <a:ext uri="{FF2B5EF4-FFF2-40B4-BE49-F238E27FC236}">
                <a16:creationId xmlns:a16="http://schemas.microsoft.com/office/drawing/2014/main" id="{E232EFDE-CF7C-B700-F864-8A3CBC17190D}"/>
              </a:ext>
            </a:extLst>
          </p:cNvPr>
          <p:cNvSpPr/>
          <p:nvPr/>
        </p:nvSpPr>
        <p:spPr>
          <a:xfrm>
            <a:off x="1732547" y="3449053"/>
            <a:ext cx="3082936" cy="301591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5" name="Image 0" descr="preencoded.png"/>
          <p:cNvPicPr>
            <a:picLocks noChangeAspect="1"/>
          </p:cNvPicPr>
          <p:nvPr/>
        </p:nvPicPr>
        <p:blipFill>
          <a:blip r:embed="rId3"/>
          <a:stretch>
            <a:fillRect/>
          </a:stretch>
        </p:blipFill>
        <p:spPr>
          <a:xfrm>
            <a:off x="2037993" y="3699748"/>
            <a:ext cx="555427" cy="555427"/>
          </a:xfrm>
          <a:prstGeom prst="rect">
            <a:avLst/>
          </a:prstGeom>
        </p:spPr>
      </p:pic>
      <p:sp>
        <p:nvSpPr>
          <p:cNvPr id="6" name="Text 3"/>
          <p:cNvSpPr/>
          <p:nvPr/>
        </p:nvSpPr>
        <p:spPr>
          <a:xfrm>
            <a:off x="2037993" y="4477345"/>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Python</a:t>
            </a:r>
            <a:endParaRPr lang="en-US" sz="2187" dirty="0"/>
          </a:p>
        </p:txBody>
      </p:sp>
      <p:sp>
        <p:nvSpPr>
          <p:cNvPr id="7" name="Text 4"/>
          <p:cNvSpPr/>
          <p:nvPr/>
        </p:nvSpPr>
        <p:spPr>
          <a:xfrm>
            <a:off x="2037993" y="4957763"/>
            <a:ext cx="32958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Primary programming language for analysis</a:t>
            </a:r>
            <a:endParaRPr lang="en-US" sz="1750" dirty="0"/>
          </a:p>
        </p:txBody>
      </p:sp>
      <p:sp>
        <p:nvSpPr>
          <p:cNvPr id="18" name="Rectangle: Rounded Corners 17">
            <a:extLst>
              <a:ext uri="{FF2B5EF4-FFF2-40B4-BE49-F238E27FC236}">
                <a16:creationId xmlns:a16="http://schemas.microsoft.com/office/drawing/2014/main" id="{540C0E15-152E-AC33-BA02-BCFC8CEFD7A7}"/>
              </a:ext>
            </a:extLst>
          </p:cNvPr>
          <p:cNvSpPr/>
          <p:nvPr/>
        </p:nvSpPr>
        <p:spPr>
          <a:xfrm>
            <a:off x="5377615" y="3449053"/>
            <a:ext cx="3349291" cy="301591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8" name="Image 1" descr="preencoded.png"/>
          <p:cNvPicPr>
            <a:picLocks noChangeAspect="1"/>
          </p:cNvPicPr>
          <p:nvPr/>
        </p:nvPicPr>
        <p:blipFill>
          <a:blip r:embed="rId4"/>
          <a:stretch>
            <a:fillRect/>
          </a:stretch>
        </p:blipFill>
        <p:spPr>
          <a:xfrm>
            <a:off x="5570885" y="3699748"/>
            <a:ext cx="555427" cy="555427"/>
          </a:xfrm>
          <a:prstGeom prst="rect">
            <a:avLst/>
          </a:prstGeom>
        </p:spPr>
      </p:pic>
      <p:sp>
        <p:nvSpPr>
          <p:cNvPr id="9" name="Text 5"/>
          <p:cNvSpPr/>
          <p:nvPr/>
        </p:nvSpPr>
        <p:spPr>
          <a:xfrm>
            <a:off x="5570885" y="4477345"/>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Data Libraries</a:t>
            </a:r>
            <a:endParaRPr lang="en-US" sz="2187" dirty="0"/>
          </a:p>
        </p:txBody>
      </p:sp>
      <p:sp>
        <p:nvSpPr>
          <p:cNvPr id="10" name="Text 6"/>
          <p:cNvSpPr/>
          <p:nvPr/>
        </p:nvSpPr>
        <p:spPr>
          <a:xfrm>
            <a:off x="5570885" y="4957763"/>
            <a:ext cx="3296007"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Pandas, Matplotlib, Seaborn, NumPy</a:t>
            </a:r>
            <a:endParaRPr lang="en-US" sz="1750" dirty="0"/>
          </a:p>
        </p:txBody>
      </p:sp>
      <p:sp>
        <p:nvSpPr>
          <p:cNvPr id="19" name="Rectangle: Rounded Corners 18">
            <a:extLst>
              <a:ext uri="{FF2B5EF4-FFF2-40B4-BE49-F238E27FC236}">
                <a16:creationId xmlns:a16="http://schemas.microsoft.com/office/drawing/2014/main" id="{2C86475E-3FA0-DF5D-209C-92C44CEB6905}"/>
              </a:ext>
            </a:extLst>
          </p:cNvPr>
          <p:cNvSpPr/>
          <p:nvPr/>
        </p:nvSpPr>
        <p:spPr>
          <a:xfrm>
            <a:off x="9156414" y="3449053"/>
            <a:ext cx="3163923" cy="301591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11" name="Image 2" descr="preencoded.png"/>
          <p:cNvPicPr>
            <a:picLocks noChangeAspect="1"/>
          </p:cNvPicPr>
          <p:nvPr/>
        </p:nvPicPr>
        <p:blipFill>
          <a:blip r:embed="rId5"/>
          <a:stretch>
            <a:fillRect/>
          </a:stretch>
        </p:blipFill>
        <p:spPr>
          <a:xfrm>
            <a:off x="9296400" y="3699748"/>
            <a:ext cx="555427" cy="555427"/>
          </a:xfrm>
          <a:prstGeom prst="rect">
            <a:avLst/>
          </a:prstGeom>
        </p:spPr>
      </p:pic>
      <p:sp>
        <p:nvSpPr>
          <p:cNvPr id="12" name="Text 7"/>
          <p:cNvSpPr/>
          <p:nvPr/>
        </p:nvSpPr>
        <p:spPr>
          <a:xfrm>
            <a:off x="9296400" y="4477345"/>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Visualization</a:t>
            </a:r>
            <a:endParaRPr lang="en-US" sz="2187" dirty="0"/>
          </a:p>
        </p:txBody>
      </p:sp>
      <p:sp>
        <p:nvSpPr>
          <p:cNvPr id="13" name="Text 8"/>
          <p:cNvSpPr/>
          <p:nvPr/>
        </p:nvSpPr>
        <p:spPr>
          <a:xfrm>
            <a:off x="9296400" y="4957763"/>
            <a:ext cx="3296007"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Tableau and Power BI for insights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16042"/>
            <a:ext cx="14630400" cy="8229600"/>
          </a:xfrm>
          <a:prstGeom prst="rect">
            <a:avLst/>
          </a:prstGeom>
          <a:solidFill>
            <a:srgbClr val="FDFAF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90799" y="959144"/>
            <a:ext cx="5554980" cy="694373"/>
          </a:xfrm>
          <a:prstGeom prst="rect">
            <a:avLst/>
          </a:prstGeom>
          <a:noFill/>
          <a:ln/>
        </p:spPr>
        <p:txBody>
          <a:bodyPr wrap="none" rtlCol="0" anchor="t"/>
          <a:lstStyle/>
          <a:p>
            <a:pPr marL="0" indent="0">
              <a:lnSpc>
                <a:spcPts val="5468"/>
              </a:lnSpc>
              <a:buNone/>
            </a:pPr>
            <a:r>
              <a:rPr lang="en-US" sz="5400" b="1" kern="0" spc="-131" dirty="0">
                <a:solidFill>
                  <a:srgbClr val="591CE6"/>
                </a:solidFill>
                <a:latin typeface="p22-mackinac-pro" pitchFamily="34" charset="0"/>
                <a:ea typeface="p22-mackinac-pro" pitchFamily="34" charset="-122"/>
                <a:cs typeface="p22-mackinac-pro" pitchFamily="34" charset="-120"/>
              </a:rPr>
              <a:t>Key Metrics</a:t>
            </a:r>
            <a:endParaRPr lang="en-US" sz="5400" dirty="0"/>
          </a:p>
        </p:txBody>
      </p:sp>
      <p:sp>
        <p:nvSpPr>
          <p:cNvPr id="6" name="Shape 3"/>
          <p:cNvSpPr/>
          <p:nvPr/>
        </p:nvSpPr>
        <p:spPr>
          <a:xfrm>
            <a:off x="4490799" y="3483293"/>
            <a:ext cx="388739" cy="388739"/>
          </a:xfrm>
          <a:prstGeom prst="roundRect">
            <a:avLst>
              <a:gd name="adj" fmla="val 25722"/>
            </a:avLst>
          </a:prstGeom>
          <a:solidFill>
            <a:srgbClr val="E0D7F4"/>
          </a:solidFill>
          <a:ln w="7620">
            <a:solidFill>
              <a:srgbClr val="C6BDDA"/>
            </a:solidFill>
            <a:prstDash val="solid"/>
          </a:ln>
        </p:spPr>
        <p:txBody>
          <a:bodyPr/>
          <a:lstStyle/>
          <a:p>
            <a:endParaRPr lang="en-US"/>
          </a:p>
        </p:txBody>
      </p:sp>
      <p:sp>
        <p:nvSpPr>
          <p:cNvPr id="7" name="Text 4"/>
          <p:cNvSpPr/>
          <p:nvPr/>
        </p:nvSpPr>
        <p:spPr>
          <a:xfrm>
            <a:off x="5101709" y="3471925"/>
            <a:ext cx="2777490" cy="347186"/>
          </a:xfrm>
          <a:prstGeom prst="rect">
            <a:avLst/>
          </a:prstGeom>
          <a:noFill/>
          <a:ln/>
        </p:spPr>
        <p:txBody>
          <a:bodyPr wrap="none" rtlCol="0" anchor="t"/>
          <a:lstStyle/>
          <a:p>
            <a:pPr marL="0" indent="0">
              <a:lnSpc>
                <a:spcPts val="2734"/>
              </a:lnSpc>
              <a:buNone/>
            </a:pPr>
            <a:r>
              <a:rPr lang="en-US" sz="2400" b="1" kern="0" spc="-66" dirty="0">
                <a:solidFill>
                  <a:srgbClr val="272525"/>
                </a:solidFill>
                <a:latin typeface="p22-mackinac-pro" pitchFamily="34" charset="0"/>
                <a:ea typeface="p22-mackinac-pro" pitchFamily="34" charset="-122"/>
                <a:cs typeface="p22-mackinac-pro" pitchFamily="34" charset="-120"/>
              </a:rPr>
              <a:t>Heart Disease Rates</a:t>
            </a:r>
            <a:endParaRPr lang="en-US" sz="2400" dirty="0"/>
          </a:p>
        </p:txBody>
      </p:sp>
      <p:sp>
        <p:nvSpPr>
          <p:cNvPr id="8" name="Text 5"/>
          <p:cNvSpPr/>
          <p:nvPr/>
        </p:nvSpPr>
        <p:spPr>
          <a:xfrm>
            <a:off x="5101709" y="3952343"/>
            <a:ext cx="3931206"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Analyze overall prevalence of heart disease</a:t>
            </a:r>
            <a:endParaRPr lang="en-US" sz="1750" dirty="0"/>
          </a:p>
        </p:txBody>
      </p:sp>
      <p:sp>
        <p:nvSpPr>
          <p:cNvPr id="9" name="Shape 6"/>
          <p:cNvSpPr/>
          <p:nvPr/>
        </p:nvSpPr>
        <p:spPr>
          <a:xfrm>
            <a:off x="9255085" y="3483293"/>
            <a:ext cx="388739" cy="388739"/>
          </a:xfrm>
          <a:prstGeom prst="roundRect">
            <a:avLst>
              <a:gd name="adj" fmla="val 25722"/>
            </a:avLst>
          </a:prstGeom>
          <a:solidFill>
            <a:srgbClr val="E0D7F4"/>
          </a:solidFill>
          <a:ln w="7620">
            <a:solidFill>
              <a:srgbClr val="C6BDDA"/>
            </a:solidFill>
            <a:prstDash val="solid"/>
          </a:ln>
        </p:spPr>
        <p:txBody>
          <a:bodyPr/>
          <a:lstStyle/>
          <a:p>
            <a:endParaRPr lang="en-US"/>
          </a:p>
        </p:txBody>
      </p:sp>
      <p:sp>
        <p:nvSpPr>
          <p:cNvPr id="10" name="Text 7"/>
          <p:cNvSpPr/>
          <p:nvPr/>
        </p:nvSpPr>
        <p:spPr>
          <a:xfrm>
            <a:off x="9865995" y="3487967"/>
            <a:ext cx="3115866" cy="347186"/>
          </a:xfrm>
          <a:prstGeom prst="rect">
            <a:avLst/>
          </a:prstGeom>
          <a:noFill/>
          <a:ln/>
        </p:spPr>
        <p:txBody>
          <a:bodyPr wrap="none" rtlCol="0" anchor="t"/>
          <a:lstStyle/>
          <a:p>
            <a:pPr marL="0" indent="0">
              <a:lnSpc>
                <a:spcPts val="2734"/>
              </a:lnSpc>
              <a:buNone/>
            </a:pPr>
            <a:r>
              <a:rPr lang="en-US" sz="2400" b="1" kern="0" spc="-66" dirty="0">
                <a:solidFill>
                  <a:srgbClr val="272525"/>
                </a:solidFill>
                <a:latin typeface="p22-mackinac-pro" pitchFamily="34" charset="0"/>
                <a:ea typeface="p22-mackinac-pro" pitchFamily="34" charset="-122"/>
                <a:cs typeface="p22-mackinac-pro" pitchFamily="34" charset="-120"/>
              </a:rPr>
              <a:t>Heart Disease by Gender</a:t>
            </a:r>
            <a:endParaRPr lang="en-US" sz="2400" dirty="0"/>
          </a:p>
        </p:txBody>
      </p:sp>
      <p:sp>
        <p:nvSpPr>
          <p:cNvPr id="11" name="Text 8"/>
          <p:cNvSpPr/>
          <p:nvPr/>
        </p:nvSpPr>
        <p:spPr>
          <a:xfrm>
            <a:off x="9865995" y="3968385"/>
            <a:ext cx="3931206"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Compare rates between males and females</a:t>
            </a:r>
            <a:endParaRPr lang="en-US" sz="1750" dirty="0"/>
          </a:p>
        </p:txBody>
      </p:sp>
      <p:sp>
        <p:nvSpPr>
          <p:cNvPr id="12" name="Shape 9"/>
          <p:cNvSpPr/>
          <p:nvPr/>
        </p:nvSpPr>
        <p:spPr>
          <a:xfrm>
            <a:off x="4490799" y="5740150"/>
            <a:ext cx="388739" cy="388739"/>
          </a:xfrm>
          <a:prstGeom prst="roundRect">
            <a:avLst>
              <a:gd name="adj" fmla="val 25722"/>
            </a:avLst>
          </a:prstGeom>
          <a:solidFill>
            <a:srgbClr val="E0D7F4"/>
          </a:solidFill>
          <a:ln w="7620">
            <a:solidFill>
              <a:srgbClr val="C6BDDA"/>
            </a:solidFill>
            <a:prstDash val="solid"/>
          </a:ln>
        </p:spPr>
        <p:txBody>
          <a:bodyPr/>
          <a:lstStyle/>
          <a:p>
            <a:endParaRPr lang="en-US"/>
          </a:p>
        </p:txBody>
      </p:sp>
      <p:sp>
        <p:nvSpPr>
          <p:cNvPr id="13" name="Text 10"/>
          <p:cNvSpPr/>
          <p:nvPr/>
        </p:nvSpPr>
        <p:spPr>
          <a:xfrm>
            <a:off x="5101709" y="5728783"/>
            <a:ext cx="2777490" cy="347186"/>
          </a:xfrm>
          <a:prstGeom prst="rect">
            <a:avLst/>
          </a:prstGeom>
          <a:noFill/>
          <a:ln/>
        </p:spPr>
        <p:txBody>
          <a:bodyPr wrap="none" rtlCol="0" anchor="t"/>
          <a:lstStyle/>
          <a:p>
            <a:pPr marL="0" indent="0">
              <a:lnSpc>
                <a:spcPts val="2734"/>
              </a:lnSpc>
              <a:buNone/>
            </a:pPr>
            <a:r>
              <a:rPr lang="en-US" sz="2400" b="1" kern="0" spc="-66" dirty="0">
                <a:solidFill>
                  <a:srgbClr val="272525"/>
                </a:solidFill>
                <a:latin typeface="p22-mackinac-pro" pitchFamily="34" charset="0"/>
                <a:ea typeface="p22-mackinac-pro" pitchFamily="34" charset="-122"/>
                <a:cs typeface="p22-mackinac-pro" pitchFamily="34" charset="-120"/>
              </a:rPr>
              <a:t>Heart Disease by Age</a:t>
            </a:r>
            <a:endParaRPr lang="en-US" sz="2400" dirty="0"/>
          </a:p>
        </p:txBody>
      </p:sp>
      <p:sp>
        <p:nvSpPr>
          <p:cNvPr id="14" name="Text 11"/>
          <p:cNvSpPr/>
          <p:nvPr/>
        </p:nvSpPr>
        <p:spPr>
          <a:xfrm>
            <a:off x="5101709" y="6209200"/>
            <a:ext cx="8695492"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Examine prevalence across different age groups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0"/>
            <a:ext cx="14630400" cy="8229600"/>
          </a:xfrm>
          <a:prstGeom prst="rect">
            <a:avLst/>
          </a:prstGeom>
          <a:solidFill>
            <a:srgbClr val="FDFAF7"/>
          </a:solidFill>
          <a:ln/>
        </p:spPr>
        <p:txBody>
          <a:bodyPr/>
          <a:lstStyle/>
          <a:p>
            <a:endParaRPr lang="en-US"/>
          </a:p>
        </p:txBody>
      </p:sp>
      <p:sp>
        <p:nvSpPr>
          <p:cNvPr id="4" name="Text 2"/>
          <p:cNvSpPr/>
          <p:nvPr/>
        </p:nvSpPr>
        <p:spPr>
          <a:xfrm>
            <a:off x="3332440" y="461843"/>
            <a:ext cx="4703088" cy="523994"/>
          </a:xfrm>
          <a:prstGeom prst="rect">
            <a:avLst/>
          </a:prstGeom>
          <a:noFill/>
          <a:ln/>
        </p:spPr>
        <p:txBody>
          <a:bodyPr wrap="none" rtlCol="0" anchor="t"/>
          <a:lstStyle/>
          <a:p>
            <a:pPr marL="0" indent="0">
              <a:lnSpc>
                <a:spcPts val="4126"/>
              </a:lnSpc>
              <a:buNone/>
            </a:pPr>
            <a:r>
              <a:rPr lang="en-US" sz="3301" b="1" kern="0" spc="-99" dirty="0">
                <a:solidFill>
                  <a:srgbClr val="591CE6"/>
                </a:solidFill>
                <a:latin typeface="p22-mackinac-pro" pitchFamily="34" charset="0"/>
                <a:ea typeface="p22-mackinac-pro" pitchFamily="34" charset="-122"/>
                <a:cs typeface="p22-mackinac-pro" pitchFamily="34" charset="-120"/>
              </a:rPr>
              <a:t>Heart Disease by Gender</a:t>
            </a:r>
            <a:endParaRPr lang="en-US" sz="3301" dirty="0"/>
          </a:p>
        </p:txBody>
      </p:sp>
      <p:pic>
        <p:nvPicPr>
          <p:cNvPr id="5" name="Image 0" descr="preencoded.png"/>
          <p:cNvPicPr>
            <a:picLocks noChangeAspect="1"/>
          </p:cNvPicPr>
          <p:nvPr/>
        </p:nvPicPr>
        <p:blipFill>
          <a:blip r:embed="rId3"/>
          <a:stretch>
            <a:fillRect/>
          </a:stretch>
        </p:blipFill>
        <p:spPr>
          <a:xfrm>
            <a:off x="3332440" y="1321118"/>
            <a:ext cx="7965519" cy="4460677"/>
          </a:xfrm>
          <a:prstGeom prst="rect">
            <a:avLst/>
          </a:prstGeom>
        </p:spPr>
      </p:pic>
      <p:sp>
        <p:nvSpPr>
          <p:cNvPr id="6" name="Text 3"/>
          <p:cNvSpPr/>
          <p:nvPr/>
        </p:nvSpPr>
        <p:spPr>
          <a:xfrm>
            <a:off x="3332440" y="5970389"/>
            <a:ext cx="7965519" cy="536258"/>
          </a:xfrm>
          <a:prstGeom prst="rect">
            <a:avLst/>
          </a:prstGeom>
          <a:noFill/>
          <a:ln/>
        </p:spPr>
        <p:txBody>
          <a:bodyPr wrap="square" rtlCol="0" anchor="t"/>
          <a:lstStyle/>
          <a:p>
            <a:pPr marL="0" indent="0">
              <a:lnSpc>
                <a:spcPts val="2113"/>
              </a:lnSpc>
              <a:buNone/>
            </a:pPr>
            <a:r>
              <a:rPr lang="en-US" sz="1400" dirty="0">
                <a:solidFill>
                  <a:srgbClr val="272525"/>
                </a:solidFill>
                <a:latin typeface="Eudoxus Sans" pitchFamily="34" charset="0"/>
                <a:ea typeface="Eudoxus Sans" pitchFamily="34" charset="-122"/>
                <a:cs typeface="Eudoxus Sans" pitchFamily="34" charset="-120"/>
              </a:rPr>
              <a:t>The bar chart highlights a significant difference in heart disease prevalence between men and women. Men exhibit a notably higher rate of heart disease compared to women.</a:t>
            </a:r>
            <a:endParaRPr lang="en-US" sz="1400" dirty="0"/>
          </a:p>
        </p:txBody>
      </p:sp>
      <p:sp>
        <p:nvSpPr>
          <p:cNvPr id="7" name="Text 4"/>
          <p:cNvSpPr/>
          <p:nvPr/>
        </p:nvSpPr>
        <p:spPr>
          <a:xfrm>
            <a:off x="3332440" y="6695242"/>
            <a:ext cx="7965519" cy="1072515"/>
          </a:xfrm>
          <a:prstGeom prst="rect">
            <a:avLst/>
          </a:prstGeom>
          <a:noFill/>
          <a:ln/>
        </p:spPr>
        <p:txBody>
          <a:bodyPr wrap="square" rtlCol="0" anchor="t"/>
          <a:lstStyle/>
          <a:p>
            <a:pPr marL="0" indent="0">
              <a:lnSpc>
                <a:spcPts val="2113"/>
              </a:lnSpc>
              <a:buNone/>
            </a:pPr>
            <a:r>
              <a:rPr lang="en-US" sz="1400" dirty="0">
                <a:solidFill>
                  <a:srgbClr val="272525"/>
                </a:solidFill>
                <a:latin typeface="Eudoxus Sans" pitchFamily="34" charset="0"/>
                <a:ea typeface="Eudoxus Sans" pitchFamily="34" charset="-122"/>
                <a:cs typeface="Eudoxus Sans" pitchFamily="34" charset="-120"/>
              </a:rPr>
              <a:t>These findings suggest potential gender-specific factors, such as biological, behavioral, or environmental influences, that may contribute to the divergent heart disease patterns. Further investigation is needed to understand the underlying causes and develop targeted healthcare strategies to address this disparity.</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128337"/>
            <a:ext cx="14630400" cy="8229600"/>
          </a:xfrm>
          <a:prstGeom prst="rect">
            <a:avLst/>
          </a:prstGeom>
          <a:solidFill>
            <a:srgbClr val="FDFAF7"/>
          </a:solidFill>
          <a:ln/>
        </p:spPr>
        <p:txBody>
          <a:bodyPr/>
          <a:lstStyle/>
          <a:p>
            <a:endParaRPr lang="en-US"/>
          </a:p>
        </p:txBody>
      </p:sp>
      <p:sp>
        <p:nvSpPr>
          <p:cNvPr id="4" name="Text 2"/>
          <p:cNvSpPr/>
          <p:nvPr/>
        </p:nvSpPr>
        <p:spPr>
          <a:xfrm>
            <a:off x="3332440" y="461843"/>
            <a:ext cx="4192429" cy="523994"/>
          </a:xfrm>
          <a:prstGeom prst="rect">
            <a:avLst/>
          </a:prstGeom>
          <a:noFill/>
          <a:ln/>
        </p:spPr>
        <p:txBody>
          <a:bodyPr wrap="none" rtlCol="0" anchor="t"/>
          <a:lstStyle/>
          <a:p>
            <a:pPr marL="0" indent="0">
              <a:lnSpc>
                <a:spcPts val="4126"/>
              </a:lnSpc>
              <a:buNone/>
            </a:pPr>
            <a:r>
              <a:rPr lang="en-US" sz="3301" b="1" kern="0" spc="-99" dirty="0">
                <a:solidFill>
                  <a:srgbClr val="591CE6"/>
                </a:solidFill>
                <a:latin typeface="p22-mackinac-pro" pitchFamily="34" charset="0"/>
                <a:ea typeface="p22-mackinac-pro" pitchFamily="34" charset="-122"/>
                <a:cs typeface="p22-mackinac-pro" pitchFamily="34" charset="-120"/>
              </a:rPr>
              <a:t>Heart Disease by Age</a:t>
            </a:r>
            <a:endParaRPr lang="en-US" sz="3301" dirty="0"/>
          </a:p>
        </p:txBody>
      </p:sp>
      <p:pic>
        <p:nvPicPr>
          <p:cNvPr id="5" name="Image 0" descr="preencoded.png"/>
          <p:cNvPicPr>
            <a:picLocks noChangeAspect="1"/>
          </p:cNvPicPr>
          <p:nvPr/>
        </p:nvPicPr>
        <p:blipFill>
          <a:blip r:embed="rId3"/>
          <a:stretch>
            <a:fillRect/>
          </a:stretch>
        </p:blipFill>
        <p:spPr>
          <a:xfrm>
            <a:off x="3336756" y="1224866"/>
            <a:ext cx="7303475" cy="4089933"/>
          </a:xfrm>
          <a:prstGeom prst="rect">
            <a:avLst/>
          </a:prstGeom>
        </p:spPr>
      </p:pic>
      <p:sp>
        <p:nvSpPr>
          <p:cNvPr id="6" name="Text 3"/>
          <p:cNvSpPr/>
          <p:nvPr/>
        </p:nvSpPr>
        <p:spPr>
          <a:xfrm>
            <a:off x="3332440" y="5537255"/>
            <a:ext cx="7965519" cy="1002410"/>
          </a:xfrm>
          <a:prstGeom prst="rect">
            <a:avLst/>
          </a:prstGeom>
          <a:noFill/>
          <a:ln/>
        </p:spPr>
        <p:txBody>
          <a:bodyPr wrap="square" rtlCol="0" anchor="t"/>
          <a:lstStyle/>
          <a:p>
            <a:pPr marL="0" indent="0">
              <a:lnSpc>
                <a:spcPts val="2113"/>
              </a:lnSpc>
              <a:buNone/>
            </a:pPr>
            <a:r>
              <a:rPr lang="en-US" sz="1400" dirty="0">
                <a:solidFill>
                  <a:srgbClr val="272525"/>
                </a:solidFill>
                <a:latin typeface="Eudoxus Sans" pitchFamily="34" charset="0"/>
                <a:ea typeface="Eudoxus Sans" pitchFamily="34" charset="-122"/>
                <a:cs typeface="Eudoxus Sans" pitchFamily="34" charset="-120"/>
              </a:rPr>
              <a:t>The line chart reveals a clear trend of increasing heart disease rates as age increases. The prevalence is lowest among the 18-30 age group and steadily rises, reaching a peak in the 76+ age group.</a:t>
            </a:r>
            <a:endParaRPr lang="en-US" sz="1400" dirty="0"/>
          </a:p>
        </p:txBody>
      </p:sp>
      <p:sp>
        <p:nvSpPr>
          <p:cNvPr id="7" name="Text 4"/>
          <p:cNvSpPr/>
          <p:nvPr/>
        </p:nvSpPr>
        <p:spPr>
          <a:xfrm>
            <a:off x="3332440" y="6679200"/>
            <a:ext cx="7965519" cy="1422063"/>
          </a:xfrm>
          <a:prstGeom prst="rect">
            <a:avLst/>
          </a:prstGeom>
          <a:noFill/>
          <a:ln/>
        </p:spPr>
        <p:txBody>
          <a:bodyPr wrap="square" rtlCol="0" anchor="t"/>
          <a:lstStyle/>
          <a:p>
            <a:pPr marL="0" indent="0">
              <a:lnSpc>
                <a:spcPts val="2113"/>
              </a:lnSpc>
              <a:buNone/>
            </a:pPr>
            <a:r>
              <a:rPr lang="en-US" sz="1400" dirty="0">
                <a:solidFill>
                  <a:srgbClr val="272525"/>
                </a:solidFill>
                <a:latin typeface="Eudoxus Sans" pitchFamily="34" charset="0"/>
                <a:ea typeface="Eudoxus Sans" pitchFamily="34" charset="-122"/>
                <a:cs typeface="Eudoxus Sans" pitchFamily="34" charset="-120"/>
              </a:rPr>
              <a:t>These findings suggest that older individuals are at a significantly higher risk of developing heart disease, highlighting the importance of targeted prevention and early intervention strategies for this vulnerable population. Factors such as lifestyle, genetic predisposition, and underlying health conditions may contribute to the age-related differences in heart disease prevalence.</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0"/>
            <a:ext cx="14630400" cy="8229600"/>
          </a:xfrm>
          <a:prstGeom prst="rect">
            <a:avLst/>
          </a:prstGeom>
          <a:solidFill>
            <a:srgbClr val="FDFAF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630329"/>
            <a:ext cx="5554980"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Relationship Analysis</a:t>
            </a:r>
            <a:endParaRPr lang="en-US" sz="4374" dirty="0"/>
          </a:p>
        </p:txBody>
      </p:sp>
      <p:sp>
        <p:nvSpPr>
          <p:cNvPr id="6" name="Text 3"/>
          <p:cNvSpPr/>
          <p:nvPr/>
        </p:nvSpPr>
        <p:spPr>
          <a:xfrm>
            <a:off x="833199" y="2476106"/>
            <a:ext cx="7477601" cy="1066205"/>
          </a:xfrm>
          <a:prstGeom prst="rect">
            <a:avLst/>
          </a:prstGeom>
          <a:noFill/>
          <a:ln/>
        </p:spPr>
        <p:txBody>
          <a:bodyPr wrap="square" rtlCol="0" anchor="t"/>
          <a:lstStyle/>
          <a:p>
            <a:pPr marL="0" indent="0">
              <a:lnSpc>
                <a:spcPts val="2799"/>
              </a:lnSpc>
              <a:buNone/>
            </a:pPr>
            <a:r>
              <a:rPr lang="en-US" sz="2400" dirty="0">
                <a:solidFill>
                  <a:srgbClr val="272525"/>
                </a:solidFill>
                <a:latin typeface="Eudoxus Sans" pitchFamily="34" charset="0"/>
                <a:ea typeface="Eudoxus Sans" pitchFamily="34" charset="-122"/>
                <a:cs typeface="Eudoxus Sans" pitchFamily="34" charset="-120"/>
              </a:rPr>
              <a:t>Explored connections between heart disease rates and demographic factors like gender and age. Identified key predictors of heart disease risk through statistical modeling.</a:t>
            </a:r>
            <a:endParaRPr lang="en-US" sz="2400" dirty="0"/>
          </a:p>
        </p:txBody>
      </p:sp>
      <p:sp>
        <p:nvSpPr>
          <p:cNvPr id="7" name="Text 4"/>
          <p:cNvSpPr/>
          <p:nvPr/>
        </p:nvSpPr>
        <p:spPr>
          <a:xfrm>
            <a:off x="833199" y="4161196"/>
            <a:ext cx="7477601" cy="1066205"/>
          </a:xfrm>
          <a:prstGeom prst="rect">
            <a:avLst/>
          </a:prstGeom>
          <a:noFill/>
          <a:ln/>
        </p:spPr>
        <p:txBody>
          <a:bodyPr wrap="square" rtlCol="0" anchor="t"/>
          <a:lstStyle/>
          <a:p>
            <a:pPr marL="0" indent="0">
              <a:lnSpc>
                <a:spcPts val="2799"/>
              </a:lnSpc>
              <a:buNone/>
            </a:pPr>
            <a:r>
              <a:rPr lang="en-US" sz="2400" dirty="0">
                <a:solidFill>
                  <a:srgbClr val="272525"/>
                </a:solidFill>
                <a:latin typeface="Eudoxus Sans" pitchFamily="34" charset="0"/>
                <a:ea typeface="Eudoxus Sans" pitchFamily="34" charset="-122"/>
                <a:cs typeface="Eudoxus Sans" pitchFamily="34" charset="-120"/>
              </a:rPr>
              <a:t>Visualized insights using scatterplots, heatmaps, and other analytical tools to uncover patterns and interdependencies in the data.</a:t>
            </a:r>
            <a:endParaRPr lang="en-US" sz="2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TotalTime>
  <Words>598</Words>
  <Application>Microsoft Office PowerPoint</Application>
  <PresentationFormat>Custom</PresentationFormat>
  <Paragraphs>64</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Shivam Singh Raghuvanshi</cp:lastModifiedBy>
  <cp:revision>2</cp:revision>
  <dcterms:created xsi:type="dcterms:W3CDTF">2024-05-17T13:29:03Z</dcterms:created>
  <dcterms:modified xsi:type="dcterms:W3CDTF">2024-05-17T13:44:26Z</dcterms:modified>
</cp:coreProperties>
</file>